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4"/>
  </p:notesMasterIdLst>
  <p:sldIdLst>
    <p:sldId id="256" r:id="rId2"/>
    <p:sldId id="287" r:id="rId3"/>
    <p:sldId id="279" r:id="rId4"/>
    <p:sldId id="280" r:id="rId5"/>
    <p:sldId id="282" r:id="rId6"/>
    <p:sldId id="288" r:id="rId7"/>
    <p:sldId id="285" r:id="rId8"/>
    <p:sldId id="281" r:id="rId9"/>
    <p:sldId id="284" r:id="rId10"/>
    <p:sldId id="277" r:id="rId11"/>
    <p:sldId id="289" r:id="rId12"/>
    <p:sldId id="271" r:id="rId13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780839895013139E-3"/>
          <c:y val="0"/>
          <c:w val="0.6731771653543307"/>
          <c:h val="1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explosion val="19"/>
          <c:dLbls>
            <c:dLbl>
              <c:idx val="0"/>
              <c:layout>
                <c:manualLayout>
                  <c:x val="-0.20615712617448226"/>
                  <c:y val="3.380081803288366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759863984448564"/>
                  <c:y val="-0.18959535599374205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208004037850083"/>
                  <c:y val="8.723908367033680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Lapas1!$A$2:$A$4</c:f>
              <c:strCache>
                <c:ptCount val="3"/>
                <c:pt idx="0">
                  <c:v>Plungės SRC</c:v>
                </c:pt>
                <c:pt idx="1">
                  <c:v>Plungės M. Oginskio meno m-kla</c:v>
                </c:pt>
                <c:pt idx="2">
                  <c:v>Platelių meno m-kla</c:v>
                </c:pt>
              </c:strCache>
            </c:strRef>
          </c:cat>
          <c:val>
            <c:numRef>
              <c:f>Lapas1!$B$2:$B$4</c:f>
              <c:numCache>
                <c:formatCode>General</c:formatCode>
                <c:ptCount val="3"/>
                <c:pt idx="0">
                  <c:v>566</c:v>
                </c:pt>
                <c:pt idx="1">
                  <c:v>647</c:v>
                </c:pt>
                <c:pt idx="2">
                  <c:v>246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700" baseline="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457677165354331E-2"/>
          <c:y val="1.8749999999999999E-2"/>
          <c:w val="0.62024146981627293"/>
          <c:h val="0.88437500000000002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explosion val="16"/>
          <c:dLbls>
            <c:dLbl>
              <c:idx val="0"/>
              <c:layout>
                <c:manualLayout>
                  <c:x val="-0.1726316437007874"/>
                  <c:y val="-0.121694635826771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747391732283465"/>
                  <c:y val="-9.23964074803149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5445045931758525E-2"/>
                  <c:y val="9.3245816929133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Lapas1!$A$2:$A$5</c:f>
              <c:strCache>
                <c:ptCount val="3"/>
                <c:pt idx="0">
                  <c:v>Meno krypties</c:v>
                </c:pt>
                <c:pt idx="1">
                  <c:v>Sporto krypties</c:v>
                </c:pt>
                <c:pt idx="2">
                  <c:v>Kita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4"/>
                <c:pt idx="0">
                  <c:v>32</c:v>
                </c:pt>
                <c:pt idx="1">
                  <c:v>16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Lėšų suma eurais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190632713861924E-2"/>
                  <c:y val="-0.340835897802905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816997345122204E-3"/>
                  <c:y val="-0.340835897802905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108932979349677E-3"/>
                  <c:y val="-0.340836139581935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0.411459552302606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4190632713861933E-2"/>
                  <c:y val="-0.44216548904160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Lapas1!$B$2:$B$6</c:f>
              <c:numCache>
                <c:formatCode>General</c:formatCode>
                <c:ptCount val="5"/>
                <c:pt idx="0">
                  <c:v>138000</c:v>
                </c:pt>
                <c:pt idx="1">
                  <c:v>145904</c:v>
                </c:pt>
                <c:pt idx="2">
                  <c:v>138060</c:v>
                </c:pt>
                <c:pt idx="3">
                  <c:v>181412</c:v>
                </c:pt>
                <c:pt idx="4">
                  <c:v>199769</c:v>
                </c:pt>
              </c:numCache>
            </c:numRef>
          </c:val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Stulpelis1</c:v>
                </c:pt>
              </c:strCache>
            </c:strRef>
          </c:tx>
          <c:invertIfNegative val="0"/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Stulpelis2</c:v>
                </c:pt>
              </c:strCache>
            </c:strRef>
          </c:tx>
          <c:invertIfNegative val="0"/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1928704"/>
        <c:axId val="116895104"/>
        <c:axId val="0"/>
      </c:bar3DChart>
      <c:catAx>
        <c:axId val="4192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lt-LT"/>
          </a:p>
        </c:txPr>
        <c:crossAx val="116895104"/>
        <c:crosses val="autoZero"/>
        <c:auto val="1"/>
        <c:lblAlgn val="ctr"/>
        <c:lblOffset val="100"/>
        <c:noMultiLvlLbl val="0"/>
      </c:catAx>
      <c:valAx>
        <c:axId val="1168951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1928704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ayout/>
      <c:overlay val="0"/>
      <c:txPr>
        <a:bodyPr/>
        <a:lstStyle/>
        <a:p>
          <a:pPr>
            <a:defRPr sz="120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Stulpelis1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Lapas1!$B$2:$B$6</c:f>
              <c:numCache>
                <c:formatCode>General</c:formatCode>
                <c:ptCount val="5"/>
                <c:pt idx="0">
                  <c:v>0.36370000000000002</c:v>
                </c:pt>
                <c:pt idx="1">
                  <c:v>0.37640000000000001</c:v>
                </c:pt>
                <c:pt idx="2">
                  <c:v>0.3659</c:v>
                </c:pt>
                <c:pt idx="3">
                  <c:v>0.34449999999999997</c:v>
                </c:pt>
                <c:pt idx="4">
                  <c:v>0.36730000000000002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1927168"/>
        <c:axId val="116897408"/>
      </c:lineChart>
      <c:catAx>
        <c:axId val="41927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116897408"/>
        <c:crosses val="autoZero"/>
        <c:auto val="1"/>
        <c:lblAlgn val="ctr"/>
        <c:lblOffset val="100"/>
        <c:noMultiLvlLbl val="0"/>
      </c:catAx>
      <c:valAx>
        <c:axId val="11689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1927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lt-LT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157808398950138E-2"/>
          <c:y val="9.0624999999999997E-2"/>
          <c:w val="0.54321095800524932"/>
          <c:h val="0.80625000000000002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Stulpelis1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8.5317257217847775E-2"/>
                  <c:y val="-0.101926919291338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2512975721784775"/>
                  <c:y val="-7.12416338582677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Lapas1!$A$2:$A$4</c:f>
              <c:strCache>
                <c:ptCount val="3"/>
                <c:pt idx="0">
                  <c:v>Bendrojo ugdymo, meno mokyklos </c:v>
                </c:pt>
                <c:pt idx="1">
                  <c:v>Savivaldybės biudžetinės įstaigos</c:v>
                </c:pt>
                <c:pt idx="2">
                  <c:v>Kitos įstaigos, bendruomenės, organizacijos</c:v>
                </c:pt>
              </c:strCache>
            </c:strRef>
          </c:cat>
          <c:val>
            <c:numRef>
              <c:f>Lapas1!$B$2:$B$4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Plungės SRC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Lapas1!$B$2:$B$6</c:f>
              <c:numCache>
                <c:formatCode>General</c:formatCode>
                <c:ptCount val="5"/>
                <c:pt idx="0">
                  <c:v>449</c:v>
                </c:pt>
                <c:pt idx="1">
                  <c:v>484</c:v>
                </c:pt>
                <c:pt idx="2">
                  <c:v>514</c:v>
                </c:pt>
                <c:pt idx="3">
                  <c:v>513</c:v>
                </c:pt>
                <c:pt idx="4">
                  <c:v>534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Plungės M.Oginskio meno m-kla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Lapas1!$C$2:$C$6</c:f>
              <c:numCache>
                <c:formatCode>General</c:formatCode>
                <c:ptCount val="5"/>
                <c:pt idx="0">
                  <c:v>574</c:v>
                </c:pt>
                <c:pt idx="1">
                  <c:v>600</c:v>
                </c:pt>
                <c:pt idx="2">
                  <c:v>602</c:v>
                </c:pt>
                <c:pt idx="3">
                  <c:v>588</c:v>
                </c:pt>
                <c:pt idx="4">
                  <c:v>647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Platelių meno m-kla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Lapas1!$D$2:$D$6</c:f>
              <c:numCache>
                <c:formatCode>General</c:formatCode>
                <c:ptCount val="5"/>
                <c:pt idx="0">
                  <c:v>229</c:v>
                </c:pt>
                <c:pt idx="1">
                  <c:v>265</c:v>
                </c:pt>
                <c:pt idx="2">
                  <c:v>221</c:v>
                </c:pt>
                <c:pt idx="3">
                  <c:v>221</c:v>
                </c:pt>
                <c:pt idx="4">
                  <c:v>246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559424"/>
        <c:axId val="109648640"/>
      </c:lineChart>
      <c:catAx>
        <c:axId val="43559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aseline="0"/>
            </a:pPr>
            <a:endParaRPr lang="lt-LT"/>
          </a:p>
        </c:txPr>
        <c:crossAx val="109648640"/>
        <c:crosses val="autoZero"/>
        <c:auto val="1"/>
        <c:lblAlgn val="ctr"/>
        <c:lblOffset val="100"/>
        <c:noMultiLvlLbl val="0"/>
      </c:catAx>
      <c:valAx>
        <c:axId val="109648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aseline="0"/>
            </a:pPr>
            <a:endParaRPr lang="lt-LT"/>
          </a:p>
        </c:txPr>
        <c:crossAx val="435594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aseline="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95286790988761E-2"/>
          <c:y val="5.6338395699598143E-2"/>
          <c:w val="0.62324626253764792"/>
          <c:h val="0.93465267992275991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Stulpelis1</c:v>
                </c:pt>
              </c:strCache>
            </c:strRef>
          </c:tx>
          <c:explosion val="6"/>
          <c:dLbls>
            <c:dLbl>
              <c:idx val="0"/>
              <c:layout>
                <c:manualLayout>
                  <c:x val="-0.23982514369748389"/>
                  <c:y val="-1.8515011999387266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4084392669820299E-2"/>
                  <c:y val="-4.359431646043606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Lapas1!$A$2:$A$5</c:f>
              <c:strCache>
                <c:ptCount val="2"/>
                <c:pt idx="0">
                  <c:v>NVŠ lankantys</c:v>
                </c:pt>
                <c:pt idx="1">
                  <c:v>NVŠ nelankantys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3"/>
                <c:pt idx="0">
                  <c:v>1920</c:v>
                </c:pt>
                <c:pt idx="1">
                  <c:v>1889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ayout/>
      <c:overlay val="0"/>
      <c:txPr>
        <a:bodyPr/>
        <a:lstStyle/>
        <a:p>
          <a:pPr>
            <a:defRPr sz="140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/>
            </a:pPr>
            <a:r>
              <a:rPr lang="lt-LT" sz="1800" baseline="0" dirty="0" smtClean="0"/>
              <a:t>Mieste</a:t>
            </a:r>
            <a:endParaRPr lang="en-US" sz="1800" baseline="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Stulpelis1</c:v>
                </c:pt>
              </c:strCache>
            </c:strRef>
          </c:tx>
          <c:explosion val="25"/>
          <c:dPt>
            <c:idx val="0"/>
            <c:bubble3D val="0"/>
            <c:explosion val="19"/>
          </c:dPt>
          <c:dPt>
            <c:idx val="1"/>
            <c:bubble3D val="0"/>
            <c:explosion val="12"/>
          </c:dPt>
          <c:dLbls>
            <c:dLbl>
              <c:idx val="0"/>
              <c:layout>
                <c:manualLayout>
                  <c:x val="-0.11634355441987927"/>
                  <c:y val="-2.49969352663737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864665500129615"/>
                  <c:y val="-1.27049338985347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aseline="0"/>
                </a:pPr>
                <a:endParaRPr lang="lt-L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Lapas1!$A$2:$A$3</c:f>
              <c:strCache>
                <c:ptCount val="2"/>
                <c:pt idx="0">
                  <c:v>NVŠ nelankantys</c:v>
                </c:pt>
                <c:pt idx="1">
                  <c:v>NVŠ lankantys</c:v>
                </c:pt>
              </c:strCache>
            </c:strRef>
          </c:cat>
          <c:val>
            <c:numRef>
              <c:f>Lapas1!$B$2:$B$3</c:f>
              <c:numCache>
                <c:formatCode>General</c:formatCode>
                <c:ptCount val="2"/>
                <c:pt idx="0">
                  <c:v>1649</c:v>
                </c:pt>
                <c:pt idx="1">
                  <c:v>1367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9633065944061769"/>
          <c:y val="0.46590140527541896"/>
          <c:w val="0.32099623479335632"/>
          <c:h val="0.21032235781052194"/>
        </c:manualLayout>
      </c:layout>
      <c:overlay val="0"/>
      <c:txPr>
        <a:bodyPr/>
        <a:lstStyle/>
        <a:p>
          <a:pPr>
            <a:defRPr sz="1400" baseline="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lt-LT" sz="1800" dirty="0" smtClean="0"/>
              <a:t>Miesteliuose,</a:t>
            </a:r>
            <a:r>
              <a:rPr lang="lt-LT" sz="1800" baseline="0" dirty="0" smtClean="0"/>
              <a:t> kaimuose</a:t>
            </a:r>
            <a:endParaRPr lang="en-US" sz="1800" dirty="0"/>
          </a:p>
        </c:rich>
      </c:tx>
      <c:layout>
        <c:manualLayout>
          <c:xMode val="edge"/>
          <c:yMode val="edge"/>
          <c:x val="0.28804166666666664"/>
          <c:y val="1.874999999999999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132255366687653"/>
                  <c:y val="9.802481445541440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188825212836433"/>
                  <c:y val="-0.1070052910994981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lt-L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Lapas1!$A$2:$A$3</c:f>
              <c:strCache>
                <c:ptCount val="2"/>
                <c:pt idx="0">
                  <c:v>NVŠ nelankantys</c:v>
                </c:pt>
                <c:pt idx="1">
                  <c:v>NVŠ lankantys</c:v>
                </c:pt>
              </c:strCache>
            </c:strRef>
          </c:cat>
          <c:val>
            <c:numRef>
              <c:f>Lapas1!$B$2:$B$3</c:f>
              <c:numCache>
                <c:formatCode>General</c:formatCode>
                <c:ptCount val="2"/>
                <c:pt idx="0">
                  <c:v>240</c:v>
                </c:pt>
                <c:pt idx="1">
                  <c:v>553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5528346644611504"/>
          <c:y val="0.47950515014199613"/>
          <c:w val="0.42511994552045662"/>
          <c:h val="0.20104397577311481"/>
        </c:manualLayout>
      </c:layout>
      <c:overlay val="0"/>
      <c:txPr>
        <a:bodyPr/>
        <a:lstStyle/>
        <a:p>
          <a:pPr>
            <a:defRPr sz="1400" baseline="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957190719367123E-2"/>
          <c:y val="1.8749999999999999E-2"/>
          <c:w val="0.58661281375761332"/>
          <c:h val="0.87812500000000004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explosion val="25"/>
          <c:dPt>
            <c:idx val="0"/>
            <c:bubble3D val="0"/>
            <c:explosion val="21"/>
          </c:dPt>
          <c:dPt>
            <c:idx val="1"/>
            <c:bubble3D val="0"/>
            <c:explosion val="19"/>
          </c:dPt>
          <c:dPt>
            <c:idx val="2"/>
            <c:bubble3D val="0"/>
            <c:explosion val="8"/>
          </c:dPt>
          <c:dLbls>
            <c:dLbl>
              <c:idx val="0"/>
              <c:layout>
                <c:manualLayout>
                  <c:x val="-0.1174807250656168"/>
                  <c:y val="3.6134104330708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7344406167978996E-2"/>
                  <c:y val="-0.144053641732283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2436523950131234"/>
                  <c:y val="-6.2833907480314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Lapas1!$A$2:$A$5</c:f>
              <c:strCache>
                <c:ptCount val="3"/>
                <c:pt idx="0">
                  <c:v>Laisvieji mokytojai</c:v>
                </c:pt>
                <c:pt idx="1">
                  <c:v>Biudžetinės įstaigos</c:v>
                </c:pt>
                <c:pt idx="2">
                  <c:v>Viešosios įstaigos, asociacijos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700" baseline="0"/>
            </a:pPr>
            <a:endParaRPr lang="lt-LT"/>
          </a:p>
        </c:txPr>
      </c:legendEntry>
      <c:legendEntry>
        <c:idx val="1"/>
        <c:txPr>
          <a:bodyPr/>
          <a:lstStyle/>
          <a:p>
            <a:pPr>
              <a:defRPr sz="1700" baseline="0"/>
            </a:pPr>
            <a:endParaRPr lang="lt-LT"/>
          </a:p>
        </c:txPr>
      </c:legendEntry>
      <c:legendEntry>
        <c:idx val="2"/>
        <c:txPr>
          <a:bodyPr/>
          <a:lstStyle/>
          <a:p>
            <a:pPr>
              <a:defRPr sz="1700" baseline="0"/>
            </a:pPr>
            <a:endParaRPr lang="lt-LT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64858415354330712"/>
          <c:y val="0.23467519685039367"/>
          <c:w val="0.32500436943320665"/>
          <c:h val="0.426314918954680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dLbls>
            <c:dLbl>
              <c:idx val="0"/>
              <c:layout>
                <c:manualLayout>
                  <c:x val="-4.4484436369815116E-3"/>
                  <c:y val="-0.39049605330663917"/>
                </c:manualLayout>
              </c:layout>
              <c:spPr/>
              <c:txPr>
                <a:bodyPr/>
                <a:lstStyle/>
                <a:p>
                  <a:pPr>
                    <a:defRPr sz="5000" baseline="0"/>
                  </a:pPr>
                  <a:endParaRPr lang="lt-L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Lapas1!$A$2</c:f>
              <c:strCache>
                <c:ptCount val="1"/>
                <c:pt idx="0">
                  <c:v>Programų skaičius </c:v>
                </c:pt>
              </c:strCache>
            </c:strRef>
          </c:cat>
          <c:val>
            <c:numRef>
              <c:f>Lapas1!$B$2</c:f>
              <c:numCache>
                <c:formatCode>General</c:formatCode>
                <c:ptCount val="1"/>
                <c:pt idx="0">
                  <c:v>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500" baseline="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957190719367123E-2"/>
          <c:y val="1.8749999999999999E-2"/>
          <c:w val="0.58661281375761332"/>
          <c:h val="0.87812500000000004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dPt>
            <c:idx val="0"/>
            <c:bubble3D val="0"/>
            <c:explosion val="21"/>
          </c:dPt>
          <c:dPt>
            <c:idx val="1"/>
            <c:bubble3D val="0"/>
            <c:explosion val="19"/>
          </c:dPt>
          <c:dPt>
            <c:idx val="2"/>
            <c:bubble3D val="0"/>
            <c:explosion val="8"/>
          </c:dPt>
          <c:dLbls>
            <c:dLbl>
              <c:idx val="0"/>
              <c:layout>
                <c:manualLayout>
                  <c:x val="-0.12823490479377631"/>
                  <c:y val="-0.16305712715921233"/>
                </c:manualLayout>
              </c:layout>
              <c:spPr/>
              <c:txPr>
                <a:bodyPr/>
                <a:lstStyle/>
                <a:p>
                  <a:pPr>
                    <a:defRPr sz="2200" baseline="0"/>
                  </a:pPr>
                  <a:endParaRPr lang="lt-L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651001514736846"/>
                  <c:y val="5.211957368983388E-2"/>
                </c:manualLayout>
              </c:layout>
              <c:spPr/>
              <c:txPr>
                <a:bodyPr/>
                <a:lstStyle/>
                <a:p>
                  <a:pPr>
                    <a:defRPr sz="2200" baseline="0"/>
                  </a:pPr>
                  <a:endParaRPr lang="lt-L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2436523950131234"/>
                  <c:y val="-6.2833907480314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Lapas1!$A$2:$A$3</c:f>
              <c:strCache>
                <c:ptCount val="2"/>
                <c:pt idx="0">
                  <c:v>Mieste</c:v>
                </c:pt>
                <c:pt idx="1">
                  <c:v>Miesteliuose, kaimuose</c:v>
                </c:pt>
              </c:strCache>
            </c:strRef>
          </c:cat>
          <c:val>
            <c:numRef>
              <c:f>Lapas1!$B$2:$B$3</c:f>
              <c:numCache>
                <c:formatCode>General</c:formatCode>
                <c:ptCount val="2"/>
                <c:pt idx="0">
                  <c:v>41</c:v>
                </c:pt>
                <c:pt idx="1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061023622047248E-2"/>
          <c:y val="0.19625787401574804"/>
          <c:w val="0.63760531496063"/>
          <c:h val="0.69618971456692913"/>
        </c:manualLayout>
      </c:layout>
      <c:lineChart>
        <c:grouping val="standar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Mokinių skaičius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Lapas1!$B$2:$B$7</c:f>
              <c:numCache>
                <c:formatCode>General</c:formatCode>
                <c:ptCount val="6"/>
                <c:pt idx="0">
                  <c:v>1473</c:v>
                </c:pt>
                <c:pt idx="1">
                  <c:v>1567</c:v>
                </c:pt>
                <c:pt idx="2">
                  <c:v>1395</c:v>
                </c:pt>
                <c:pt idx="3">
                  <c:v>1300</c:v>
                </c:pt>
                <c:pt idx="4">
                  <c:v>1351</c:v>
                </c:pt>
                <c:pt idx="5">
                  <c:v>1374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159872"/>
        <c:axId val="116891648"/>
      </c:lineChart>
      <c:catAx>
        <c:axId val="46159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lt-LT"/>
          </a:p>
        </c:txPr>
        <c:crossAx val="116891648"/>
        <c:crosses val="autoZero"/>
        <c:auto val="1"/>
        <c:lblAlgn val="ctr"/>
        <c:lblOffset val="100"/>
        <c:noMultiLvlLbl val="0"/>
      </c:catAx>
      <c:valAx>
        <c:axId val="116891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lt-LT"/>
          </a:p>
        </c:txPr>
        <c:crossAx val="461598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FAAED-59B5-46A1-A5DE-B131AF8BDC02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DA3C6-771F-4A71-AEAD-50586C1B5AB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5188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 smtClean="0"/>
              <a:t>Spustelėkite piktogr. norėdami įtraukti pav.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C020652-267A-4333-848D-1FA6C302C95E}" type="datetimeFigureOut">
              <a:rPr lang="lt-LT" smtClean="0"/>
              <a:t>2023-03-09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1187624" y="2420888"/>
            <a:ext cx="6629400" cy="1219201"/>
          </a:xfrm>
        </p:spPr>
        <p:txBody>
          <a:bodyPr>
            <a:noAutofit/>
          </a:bodyPr>
          <a:lstStyle/>
          <a:p>
            <a:r>
              <a:rPr lang="lt-LT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Neformalusis vaikų švietimas </a:t>
            </a:r>
            <a:r>
              <a:rPr lang="lt-LT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Plungės rajono </a:t>
            </a:r>
            <a:r>
              <a:rPr lang="lt-LT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savivaldybėje</a:t>
            </a:r>
            <a:endParaRPr lang="lt-LT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tačiakampis 3"/>
          <p:cNvSpPr/>
          <p:nvPr/>
        </p:nvSpPr>
        <p:spPr>
          <a:xfrm>
            <a:off x="5292080" y="4941168"/>
            <a:ext cx="2845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Parengė </a:t>
            </a:r>
          </a:p>
          <a:p>
            <a:r>
              <a:rPr lang="lt-LT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Švietimo ir sporto skyriaus vyr. specialistė </a:t>
            </a:r>
          </a:p>
          <a:p>
            <a:r>
              <a:rPr lang="lt-LT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Julija </a:t>
            </a:r>
            <a:r>
              <a:rPr lang="lt-LT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Čiuželienė</a:t>
            </a:r>
            <a:endParaRPr lang="lt-LT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2023-03-20</a:t>
            </a:r>
          </a:p>
        </p:txBody>
      </p:sp>
    </p:spTree>
    <p:extLst>
      <p:ext uri="{BB962C8B-B14F-4D97-AF65-F5344CB8AC3E}">
        <p14:creationId xmlns:p14="http://schemas.microsoft.com/office/powerpoint/2010/main" val="155245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t-L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Tikslinį NVŠ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finansavimą gavusių mokinių dalis procentais </a:t>
            </a:r>
            <a:r>
              <a:rPr lang="lt-L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nuo bendro rajono mokinių skaičiaus (2018–2022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m.)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417868696"/>
              </p:ext>
            </p:extLst>
          </p:nvPr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177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620000" cy="1224136"/>
          </a:xfrm>
        </p:spPr>
        <p:txBody>
          <a:bodyPr/>
          <a:lstStyle/>
          <a:p>
            <a:r>
              <a:rPr lang="lt-LT" sz="2400" b="1" i="1" dirty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lt-LT" sz="2400" b="1" i="1" dirty="0" smtClean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aikų ir jaunimo socializacijos (vasaros poilsio) programų rėmimas 2022 m.</a:t>
            </a:r>
            <a:r>
              <a:rPr lang="lt-LT" sz="2300" b="1" i="1" dirty="0" smtClean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2300" b="1" i="1" dirty="0" smtClean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300" b="1" i="1" dirty="0" smtClean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2300" b="1" i="1" dirty="0" smtClean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1400" b="1" i="1" dirty="0" smtClean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Dalinai </a:t>
            </a:r>
            <a:r>
              <a:rPr lang="lt-LT" sz="1400" b="1" i="1" dirty="0" smtClean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finansuota 15 stovyklų. Dalyvavo 749  vaikai. </a:t>
            </a:r>
            <a:endParaRPr lang="lt-LT" sz="14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989311488"/>
              </p:ext>
            </p:extLst>
          </p:nvPr>
        </p:nvGraphicFramePr>
        <p:xfrm>
          <a:off x="971600" y="1484784"/>
          <a:ext cx="6384032" cy="435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645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55576" y="2492896"/>
            <a:ext cx="7696200" cy="1295401"/>
          </a:xfrm>
        </p:spPr>
        <p:txBody>
          <a:bodyPr>
            <a:normAutofit/>
          </a:bodyPr>
          <a:lstStyle/>
          <a:p>
            <a:r>
              <a:rPr lang="lt-LT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Ačiū už dėmesį</a:t>
            </a:r>
            <a:endParaRPr lang="lt-LT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85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z="2800" b="1" i="1" dirty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Formalųjį švietimą papildantis ugdymas</a:t>
            </a:r>
            <a:r>
              <a:rPr lang="lt-LT" sz="3200" b="1" i="1" dirty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3200" b="1" i="1" dirty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1400" b="1" i="1" dirty="0">
                <a:solidFill>
                  <a:srgbClr val="675E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Bendras mokinių skaičius - 1421 </a:t>
            </a:r>
            <a:endParaRPr lang="lt-LT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39380337"/>
              </p:ext>
            </p:extLst>
          </p:nvPr>
        </p:nvGraphicFramePr>
        <p:xfrm>
          <a:off x="827584" y="1484784"/>
          <a:ext cx="6720408" cy="433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902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7753672" cy="1143000"/>
          </a:xfrm>
        </p:spPr>
        <p:txBody>
          <a:bodyPr>
            <a:normAutofit/>
          </a:bodyPr>
          <a:lstStyle/>
          <a:p>
            <a:r>
              <a:rPr lang="lt-LT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FŠPU lankančių mokinių skaičiaus pokytis 2018-2022 m.  </a:t>
            </a:r>
            <a:endParaRPr lang="lt-LT" sz="27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34524529"/>
              </p:ext>
            </p:extLst>
          </p:nvPr>
        </p:nvGraphicFramePr>
        <p:xfrm>
          <a:off x="1619672" y="206084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807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Neformalusis vaikų švietimas bendrojo ugdymo mokyklose</a:t>
            </a:r>
            <a:endParaRPr lang="lt-LT" sz="24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67283134"/>
              </p:ext>
            </p:extLst>
          </p:nvPr>
        </p:nvGraphicFramePr>
        <p:xfrm>
          <a:off x="899592" y="692696"/>
          <a:ext cx="5472608" cy="3760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860391813"/>
              </p:ext>
            </p:extLst>
          </p:nvPr>
        </p:nvGraphicFramePr>
        <p:xfrm>
          <a:off x="3851920" y="3356992"/>
          <a:ext cx="4536504" cy="283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488684976"/>
              </p:ext>
            </p:extLst>
          </p:nvPr>
        </p:nvGraphicFramePr>
        <p:xfrm>
          <a:off x="323528" y="3933056"/>
          <a:ext cx="3888432" cy="2695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3652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Neformaliojo vaikų švietimo </a:t>
            </a:r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akredituotos </a:t>
            </a:r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programos</a:t>
            </a:r>
            <a:endParaRPr lang="lt-LT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233529885"/>
              </p:ext>
            </p:extLst>
          </p:nvPr>
        </p:nvGraphicFramePr>
        <p:xfrm>
          <a:off x="2123728" y="2708920"/>
          <a:ext cx="5904656" cy="42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45563394"/>
              </p:ext>
            </p:extLst>
          </p:nvPr>
        </p:nvGraphicFramePr>
        <p:xfrm>
          <a:off x="395536" y="1268760"/>
          <a:ext cx="3672408" cy="2873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525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NVŠ  akredituotos  programos vykdomos:</a:t>
            </a:r>
            <a:endParaRPr lang="lt-LT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92855905"/>
              </p:ext>
            </p:extLst>
          </p:nvPr>
        </p:nvGraphicFramePr>
        <p:xfrm>
          <a:off x="827584" y="1484784"/>
          <a:ext cx="6264696" cy="4640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63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6912768" cy="1202485"/>
          </a:xfrm>
        </p:spPr>
        <p:txBody>
          <a:bodyPr/>
          <a:lstStyle/>
          <a:p>
            <a:r>
              <a:rPr lang="lt-L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NVŠ programų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tikslinį finansavimą </a:t>
            </a:r>
            <a:r>
              <a:rPr lang="lt-L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gaunančių mokinių </a:t>
            </a:r>
            <a:r>
              <a:rPr lang="lt-L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skaičiaus pokytis  </a:t>
            </a:r>
            <a:r>
              <a:rPr lang="lt-L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2018-2023 m.</a:t>
            </a:r>
            <a:endParaRPr lang="lt-LT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230394103"/>
              </p:ext>
            </p:extLst>
          </p:nvPr>
        </p:nvGraphicFramePr>
        <p:xfrm>
          <a:off x="1547664" y="170080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15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7560840" cy="1202485"/>
          </a:xfrm>
        </p:spPr>
        <p:txBody>
          <a:bodyPr>
            <a:normAutofit fontScale="90000"/>
          </a:bodyPr>
          <a:lstStyle/>
          <a:p>
            <a:pPr algn="ctr"/>
            <a:r>
              <a:rPr lang="lt-LT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Neformaliojo vaikų švietimo programų </a:t>
            </a:r>
            <a:r>
              <a:rPr lang="lt-LT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kryptys </a:t>
            </a:r>
            <a:br>
              <a:rPr lang="lt-LT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28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11791331"/>
              </p:ext>
            </p:extLst>
          </p:nvPr>
        </p:nvGraphicFramePr>
        <p:xfrm>
          <a:off x="1187624" y="1844824"/>
          <a:ext cx="6456040" cy="4136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994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592724" cy="739210"/>
          </a:xfrm>
        </p:spPr>
        <p:txBody>
          <a:bodyPr>
            <a:noAutofit/>
          </a:bodyPr>
          <a:lstStyle/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NVŠ programoms </a:t>
            </a:r>
            <a:r>
              <a:rPr lang="lt-L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2018-2022 m. skirtų tikslinio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finansavimo </a:t>
            </a:r>
            <a:r>
              <a:rPr lang="lt-LT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lėšų įsisavinimas</a:t>
            </a:r>
            <a:endParaRPr lang="lt-LT" sz="24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68313904"/>
              </p:ext>
            </p:extLst>
          </p:nvPr>
        </p:nvGraphicFramePr>
        <p:xfrm>
          <a:off x="1475656" y="1700808"/>
          <a:ext cx="6264696" cy="4136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507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etimumas">
  <a:themeElements>
    <a:clrScheme name="Gretimumas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etimumas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2439</TotalTime>
  <Words>151</Words>
  <Application>Microsoft Office PowerPoint</Application>
  <PresentationFormat>Demonstracija ekrane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12</vt:i4>
      </vt:variant>
    </vt:vector>
  </HeadingPairs>
  <TitlesOfParts>
    <vt:vector size="13" baseType="lpstr">
      <vt:lpstr>Gretimumas</vt:lpstr>
      <vt:lpstr>Neformalusis vaikų švietimas Plungės rajono savivaldybėje</vt:lpstr>
      <vt:lpstr>Formalųjį švietimą papildantis ugdymas Bendras mokinių skaičius - 1421 </vt:lpstr>
      <vt:lpstr>FŠPU lankančių mokinių skaičiaus pokytis 2018-2022 m.  </vt:lpstr>
      <vt:lpstr>Neformalusis vaikų švietimas bendrojo ugdymo mokyklose</vt:lpstr>
      <vt:lpstr>Neformaliojo vaikų švietimo akredituotos programos</vt:lpstr>
      <vt:lpstr>NVŠ  akredituotos  programos vykdomos:</vt:lpstr>
      <vt:lpstr>NVŠ programų tikslinį finansavimą gaunančių mokinių skaičiaus pokytis  2018-2023 m.</vt:lpstr>
      <vt:lpstr>Neformaliojo vaikų švietimo programų kryptys   </vt:lpstr>
      <vt:lpstr>NVŠ programoms 2018-2022 m. skirtų tikslinio finansavimo lėšų įsisavinimas</vt:lpstr>
      <vt:lpstr>Tikslinį NVŠ finansavimą gavusių mokinių dalis procentais nuo bendro rajono mokinių skaičiaus (2018–2022 m.) </vt:lpstr>
      <vt:lpstr>Vaikų ir jaunimo socializacijos (vasaros poilsio) programų rėmimas 2022 m.  Dalinai finansuota 15 stovyklų. Dalyvavo 749  vaikai. </vt:lpstr>
      <vt:lpstr>Ačiū už dėmesį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pristatymas</dc:title>
  <dc:creator>Julija Čiuželienė</dc:creator>
  <cp:lastModifiedBy>Julija Čiuželienė</cp:lastModifiedBy>
  <cp:revision>140</cp:revision>
  <dcterms:created xsi:type="dcterms:W3CDTF">2021-11-17T09:29:14Z</dcterms:created>
  <dcterms:modified xsi:type="dcterms:W3CDTF">2023-03-09T12:58:30Z</dcterms:modified>
</cp:coreProperties>
</file>